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4" r:id="rId4"/>
    <p:sldId id="263" r:id="rId5"/>
    <p:sldId id="262" r:id="rId6"/>
    <p:sldId id="261" r:id="rId7"/>
    <p:sldId id="260" r:id="rId8"/>
    <p:sldId id="259" r:id="rId9"/>
    <p:sldId id="258" r:id="rId10"/>
    <p:sldId id="269" r:id="rId11"/>
    <p:sldId id="268" r:id="rId12"/>
    <p:sldId id="267" r:id="rId13"/>
    <p:sldId id="266" r:id="rId14"/>
    <p:sldId id="265" r:id="rId15"/>
    <p:sldId id="270" r:id="rId16"/>
    <p:sldId id="271" r:id="rId17"/>
    <p:sldId id="272" r:id="rId18"/>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1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AF201E37-9999-4964-847D-A98D2069EA15}" type="datetimeFigureOut">
              <a:rPr lang="en-US" smtClean="0"/>
              <a:pPr/>
              <a:t>8/14/2012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EFD25D4-44DA-467C-828D-D969EF504B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201E37-9999-4964-847D-A98D2069EA15}" type="datetimeFigureOut">
              <a:rPr lang="en-US" smtClean="0"/>
              <a:pPr/>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D25D4-44DA-467C-828D-D969EF504B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201E37-9999-4964-847D-A98D2069EA15}" type="datetimeFigureOut">
              <a:rPr lang="en-US" smtClean="0"/>
              <a:pPr/>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D25D4-44DA-467C-828D-D969EF504B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AF201E37-9999-4964-847D-A98D2069EA15}" type="datetimeFigureOut">
              <a:rPr lang="en-US" smtClean="0"/>
              <a:pPr/>
              <a:t>8/14/2012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0EFD25D4-44DA-467C-828D-D969EF504B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AF201E37-9999-4964-847D-A98D2069EA15}" type="datetimeFigureOut">
              <a:rPr lang="en-US" smtClean="0"/>
              <a:pPr/>
              <a:t>8/14/2012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0EFD25D4-44DA-467C-828D-D969EF504BB1}"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AF201E37-9999-4964-847D-A98D2069EA15}" type="datetimeFigureOut">
              <a:rPr lang="en-US" smtClean="0"/>
              <a:pPr/>
              <a:t>8/14/2012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0EFD25D4-44DA-467C-828D-D969EF504B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F201E37-9999-4964-847D-A98D2069EA15}" type="datetimeFigureOut">
              <a:rPr lang="en-US" smtClean="0"/>
              <a:pPr/>
              <a:t>8/14/2012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0EFD25D4-44DA-467C-828D-D969EF504BB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201E37-9999-4964-847D-A98D2069EA15}" type="datetimeFigureOut">
              <a:rPr lang="en-US" smtClean="0"/>
              <a:pPr/>
              <a:t>8/14/2012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FD25D4-44DA-467C-828D-D969EF504B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F201E37-9999-4964-847D-A98D2069EA15}" type="datetimeFigureOut">
              <a:rPr lang="en-US" smtClean="0"/>
              <a:pPr/>
              <a:t>8/14/2012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0EFD25D4-44DA-467C-828D-D969EF504B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F201E37-9999-4964-847D-A98D2069EA15}" type="datetimeFigureOut">
              <a:rPr lang="en-US" smtClean="0"/>
              <a:pPr/>
              <a:t>8/14/2012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0EFD25D4-44DA-467C-828D-D969EF504BB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AF201E37-9999-4964-847D-A98D2069EA15}" type="datetimeFigureOut">
              <a:rPr lang="en-US" smtClean="0"/>
              <a:pPr/>
              <a:t>8/14/2012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0EFD25D4-44DA-467C-828D-D969EF504BB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75000"/>
            <a:alpha val="74000"/>
          </a:schemeClr>
        </a:solidFill>
        <a:effectLst/>
      </p:bgPr>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F201E37-9999-4964-847D-A98D2069EA15}" type="datetimeFigureOut">
              <a:rPr lang="en-US" smtClean="0"/>
              <a:pPr/>
              <a:t>8/14/2012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EFD25D4-44DA-467C-828D-D969EF504BB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005840"/>
          </a:xfrm>
        </p:spPr>
        <p:txBody>
          <a:bodyPr>
            <a:normAutofit fontScale="90000"/>
          </a:bodyPr>
          <a:lstStyle/>
          <a:p>
            <a:pPr algn="ctr"/>
            <a:r>
              <a:rPr lang="en-US" dirty="0" smtClean="0"/>
              <a:t>Margaret Susick Elementary</a:t>
            </a:r>
            <a:br>
              <a:rPr lang="en-US" dirty="0" smtClean="0"/>
            </a:br>
            <a:r>
              <a:rPr lang="en-US" dirty="0" smtClean="0"/>
              <a:t>Parent Teacher Organization</a:t>
            </a:r>
            <a:endParaRPr lang="en-US" dirty="0"/>
          </a:p>
        </p:txBody>
      </p:sp>
      <p:sp>
        <p:nvSpPr>
          <p:cNvPr id="5" name="Content Placeholder 4"/>
          <p:cNvSpPr>
            <a:spLocks noGrp="1"/>
          </p:cNvSpPr>
          <p:nvPr>
            <p:ph idx="1"/>
          </p:nvPr>
        </p:nvSpPr>
        <p:spPr/>
        <p:txBody>
          <a:bodyPr/>
          <a:lstStyle/>
          <a:p>
            <a:pPr algn="ctr">
              <a:buNone/>
            </a:pPr>
            <a:endParaRPr lang="en-US" b="1" dirty="0" smtClean="0"/>
          </a:p>
          <a:p>
            <a:pPr algn="ctr">
              <a:buNone/>
            </a:pPr>
            <a:endParaRPr lang="en-US" b="1" dirty="0" smtClean="0"/>
          </a:p>
          <a:p>
            <a:pPr algn="ctr">
              <a:buNone/>
            </a:pPr>
            <a:endParaRPr lang="en-US" b="1" dirty="0" smtClean="0"/>
          </a:p>
          <a:p>
            <a:pPr algn="ctr">
              <a:buNone/>
            </a:pPr>
            <a:r>
              <a:rPr lang="en-US" b="1" dirty="0" smtClean="0"/>
              <a:t>Organizational Bylaws</a:t>
            </a:r>
          </a:p>
          <a:p>
            <a:pPr algn="ctr">
              <a:buNone/>
            </a:pPr>
            <a:r>
              <a:rPr lang="en-US" dirty="0" smtClean="0"/>
              <a:t>Ratified and Approved</a:t>
            </a:r>
          </a:p>
          <a:p>
            <a:pPr algn="ctr">
              <a:buNone/>
            </a:pPr>
            <a:r>
              <a:rPr lang="en-US" dirty="0" smtClean="0"/>
              <a:t>November 3</a:t>
            </a:r>
            <a:r>
              <a:rPr lang="en-US" dirty="0" smtClean="0">
                <a:uFill>
                  <a:solidFill>
                    <a:srgbClr val="FFFF00"/>
                  </a:solidFill>
                </a:uFill>
              </a:rPr>
              <a:t>, 2011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7494"/>
            <a:ext cx="8229600" cy="1005840"/>
          </a:xfrm>
        </p:spPr>
        <p:txBody>
          <a:bodyPr>
            <a:normAutofit fontScale="90000"/>
          </a:bodyPr>
          <a:lstStyle/>
          <a:p>
            <a:pPr algn="ctr"/>
            <a:r>
              <a:rPr lang="en-US" b="1" dirty="0" smtClean="0"/>
              <a:t>Article VII- Officer Duties</a:t>
            </a:r>
            <a:br>
              <a:rPr lang="en-US" b="1" dirty="0" smtClean="0"/>
            </a:br>
            <a:r>
              <a:rPr lang="en-US" b="1" dirty="0" smtClean="0"/>
              <a:t>Vice President</a:t>
            </a:r>
            <a:endParaRPr lang="en-US" dirty="0"/>
          </a:p>
        </p:txBody>
      </p:sp>
      <p:sp>
        <p:nvSpPr>
          <p:cNvPr id="5" name="Content Placeholder 4"/>
          <p:cNvSpPr>
            <a:spLocks noGrp="1"/>
          </p:cNvSpPr>
          <p:nvPr>
            <p:ph idx="1"/>
          </p:nvPr>
        </p:nvSpPr>
        <p:spPr>
          <a:xfrm>
            <a:off x="457200" y="1371600"/>
            <a:ext cx="8229600" cy="5257800"/>
          </a:xfrm>
        </p:spPr>
        <p:txBody>
          <a:bodyPr>
            <a:noAutofit/>
          </a:bodyPr>
          <a:lstStyle/>
          <a:p>
            <a:r>
              <a:rPr lang="en-US" sz="1600" dirty="0" smtClean="0"/>
              <a:t>Preside at meetings in the absence of the President. </a:t>
            </a:r>
          </a:p>
          <a:p>
            <a:r>
              <a:rPr lang="en-US" sz="1600" dirty="0" smtClean="0"/>
              <a:t>Serve as president if he/she cannot fulfill duties of the position. </a:t>
            </a:r>
          </a:p>
          <a:p>
            <a:r>
              <a:rPr lang="en-US" sz="1600" dirty="0" smtClean="0"/>
              <a:t>Serve as a liaison between the membership and the school staff, including the principal. </a:t>
            </a:r>
          </a:p>
          <a:p>
            <a:r>
              <a:rPr lang="en-US" sz="1600" dirty="0" smtClean="0"/>
              <a:t>Be responsible for sending cards, flowers, or gifts on behalf of the PTO in accordance with the following guidelines:</a:t>
            </a:r>
          </a:p>
          <a:p>
            <a:pPr lvl="1"/>
            <a:r>
              <a:rPr lang="en-US" sz="1600" dirty="0" smtClean="0">
                <a:solidFill>
                  <a:schemeClr val="tx1"/>
                </a:solidFill>
              </a:rPr>
              <a:t>Death of a </a:t>
            </a:r>
            <a:r>
              <a:rPr lang="en-US" sz="1600" dirty="0" err="1" smtClean="0">
                <a:solidFill>
                  <a:schemeClr val="tx1"/>
                </a:solidFill>
              </a:rPr>
              <a:t>Susick</a:t>
            </a:r>
            <a:r>
              <a:rPr lang="en-US" sz="1600" dirty="0" smtClean="0">
                <a:solidFill>
                  <a:schemeClr val="tx1"/>
                </a:solidFill>
              </a:rPr>
              <a:t> student or a student’s immediate family member; a card will be sent and a book will be purchased for the </a:t>
            </a:r>
            <a:r>
              <a:rPr lang="en-US" sz="1600" dirty="0" err="1" smtClean="0">
                <a:solidFill>
                  <a:schemeClr val="tx1"/>
                </a:solidFill>
              </a:rPr>
              <a:t>Susick</a:t>
            </a:r>
            <a:r>
              <a:rPr lang="en-US" sz="1600" dirty="0" smtClean="0">
                <a:solidFill>
                  <a:schemeClr val="tx1"/>
                </a:solidFill>
              </a:rPr>
              <a:t> Media Center in their memory.</a:t>
            </a:r>
          </a:p>
          <a:p>
            <a:pPr lvl="1"/>
            <a:r>
              <a:rPr lang="en-US" sz="1600" dirty="0" smtClean="0">
                <a:solidFill>
                  <a:schemeClr val="tx1"/>
                </a:solidFill>
              </a:rPr>
              <a:t>Hospitalized illness of a PTO officer or a </a:t>
            </a:r>
            <a:r>
              <a:rPr lang="en-US" sz="1600" dirty="0" err="1" smtClean="0">
                <a:solidFill>
                  <a:schemeClr val="tx1"/>
                </a:solidFill>
              </a:rPr>
              <a:t>Susick</a:t>
            </a:r>
            <a:r>
              <a:rPr lang="en-US" sz="1600" dirty="0" smtClean="0">
                <a:solidFill>
                  <a:schemeClr val="tx1"/>
                </a:solidFill>
              </a:rPr>
              <a:t> staff member; flowers will be purchased and delivered, $30 (thirty dollars).</a:t>
            </a:r>
          </a:p>
          <a:p>
            <a:pPr lvl="1"/>
            <a:r>
              <a:rPr lang="en-US" sz="1600" dirty="0" smtClean="0">
                <a:solidFill>
                  <a:schemeClr val="tx1"/>
                </a:solidFill>
              </a:rPr>
              <a:t>Retiring </a:t>
            </a:r>
            <a:r>
              <a:rPr lang="en-US" sz="1600" dirty="0" err="1" smtClean="0">
                <a:solidFill>
                  <a:schemeClr val="tx1"/>
                </a:solidFill>
              </a:rPr>
              <a:t>Susick</a:t>
            </a:r>
            <a:r>
              <a:rPr lang="en-US" sz="1600" dirty="0" smtClean="0">
                <a:solidFill>
                  <a:schemeClr val="tx1"/>
                </a:solidFill>
              </a:rPr>
              <a:t> staff member; a $50.00 (fifty dollars) gift and card will be purchased.</a:t>
            </a:r>
          </a:p>
          <a:p>
            <a:pPr lvl="1"/>
            <a:r>
              <a:rPr lang="en-US" sz="1600" dirty="0" smtClean="0">
                <a:solidFill>
                  <a:schemeClr val="tx1">
                    <a:lumMod val="95000"/>
                  </a:schemeClr>
                </a:solidFill>
              </a:rPr>
              <a:t> Other occasions not outlined above, shall be handled at the discretion of the board (ex. maternity leave).</a:t>
            </a:r>
          </a:p>
          <a:p>
            <a:r>
              <a:rPr lang="en-US" sz="1600" dirty="0" smtClean="0"/>
              <a:t>Maintain officer records with all correspondence and contacts made during the school year and transfer this documentation to the incoming Vice President.</a:t>
            </a:r>
          </a:p>
          <a:p>
            <a:r>
              <a:rPr lang="en-US" sz="1600" dirty="0" smtClean="0"/>
              <a:t>Conduct officer training with the incoming Vice President.</a:t>
            </a:r>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7494"/>
            <a:ext cx="8229600" cy="1005840"/>
          </a:xfrm>
        </p:spPr>
        <p:txBody>
          <a:bodyPr>
            <a:normAutofit fontScale="90000"/>
          </a:bodyPr>
          <a:lstStyle/>
          <a:p>
            <a:pPr algn="ctr"/>
            <a:r>
              <a:rPr lang="en-US" b="1" dirty="0" smtClean="0"/>
              <a:t>Article VII- Officer Duties</a:t>
            </a:r>
            <a:br>
              <a:rPr lang="en-US" b="1" dirty="0" smtClean="0"/>
            </a:br>
            <a:r>
              <a:rPr lang="en-US" b="1" dirty="0" smtClean="0"/>
              <a:t>Secretary</a:t>
            </a:r>
            <a:endParaRPr lang="en-US" dirty="0"/>
          </a:p>
        </p:txBody>
      </p:sp>
      <p:sp>
        <p:nvSpPr>
          <p:cNvPr id="5" name="Content Placeholder 4"/>
          <p:cNvSpPr>
            <a:spLocks noGrp="1"/>
          </p:cNvSpPr>
          <p:nvPr>
            <p:ph idx="1"/>
          </p:nvPr>
        </p:nvSpPr>
        <p:spPr/>
        <p:txBody>
          <a:bodyPr>
            <a:normAutofit fontScale="47500" lnSpcReduction="20000"/>
          </a:bodyPr>
          <a:lstStyle/>
          <a:p>
            <a:pPr algn="ctr">
              <a:buNone/>
            </a:pPr>
            <a:endParaRPr lang="en-US" b="1" dirty="0" smtClean="0"/>
          </a:p>
          <a:p>
            <a:r>
              <a:rPr lang="en-US" dirty="0" smtClean="0"/>
              <a:t>Be responsible for all PTO records </a:t>
            </a:r>
            <a:r>
              <a:rPr lang="en-US" i="1" dirty="0" smtClean="0"/>
              <a:t>except the Treasurer’s records.  </a:t>
            </a:r>
          </a:p>
          <a:p>
            <a:r>
              <a:rPr lang="en-US" dirty="0" smtClean="0"/>
              <a:t>The records are to be made available to any PTO </a:t>
            </a:r>
            <a:r>
              <a:rPr lang="en-US" dirty="0" smtClean="0"/>
              <a:t>board member  and membership or </a:t>
            </a:r>
            <a:r>
              <a:rPr lang="en-US" dirty="0" smtClean="0"/>
              <a:t>committee at </a:t>
            </a:r>
            <a:r>
              <a:rPr lang="en-US" dirty="0" smtClean="0"/>
              <a:t>anytime.</a:t>
            </a:r>
            <a:endParaRPr lang="en-US" dirty="0" smtClean="0"/>
          </a:p>
          <a:p>
            <a:r>
              <a:rPr lang="en-US" dirty="0" smtClean="0"/>
              <a:t>Make copies of all notifications presented to the members at the membership meeting</a:t>
            </a:r>
          </a:p>
          <a:p>
            <a:r>
              <a:rPr lang="en-US" dirty="0" smtClean="0"/>
              <a:t>Maintain an up to date roster of the Board members. </a:t>
            </a:r>
          </a:p>
          <a:p>
            <a:r>
              <a:rPr lang="en-US" dirty="0" smtClean="0"/>
              <a:t>Create and record all PTO Board meeting minutes as well as record all motions </a:t>
            </a:r>
            <a:r>
              <a:rPr lang="en-US" dirty="0" smtClean="0"/>
              <a:t>and </a:t>
            </a:r>
            <a:r>
              <a:rPr lang="en-US" dirty="0" smtClean="0"/>
              <a:t>voting results taken from the PTO Board meeting </a:t>
            </a:r>
            <a:r>
              <a:rPr lang="en-US" dirty="0" smtClean="0">
                <a:uFill>
                  <a:solidFill>
                    <a:srgbClr val="FFFF00"/>
                  </a:solidFill>
                </a:uFill>
              </a:rPr>
              <a:t>and attendance records of all attendees </a:t>
            </a:r>
            <a:r>
              <a:rPr lang="en-US" dirty="0" smtClean="0"/>
              <a:t>at all meetings </a:t>
            </a:r>
            <a:r>
              <a:rPr lang="en-US" dirty="0" smtClean="0"/>
              <a:t>then present </a:t>
            </a:r>
            <a:r>
              <a:rPr lang="en-US" dirty="0" smtClean="0"/>
              <a:t>them </a:t>
            </a:r>
            <a:r>
              <a:rPr lang="en-US" dirty="0" smtClean="0"/>
              <a:t>on the unapproved meeting minutes at </a:t>
            </a:r>
            <a:r>
              <a:rPr lang="en-US" dirty="0" smtClean="0"/>
              <a:t>the next regularly scheduled </a:t>
            </a:r>
            <a:r>
              <a:rPr lang="en-US" dirty="0" smtClean="0"/>
              <a:t>meeting for approval.  Minutes should be proof-read by another  PTO board member before submitting to membership.  Submit the minutes </a:t>
            </a:r>
            <a:r>
              <a:rPr lang="en-US" dirty="0" smtClean="0"/>
              <a:t>for publication </a:t>
            </a:r>
            <a:r>
              <a:rPr lang="en-US" dirty="0" smtClean="0">
                <a:uFill>
                  <a:solidFill>
                    <a:srgbClr val="FFFF00"/>
                  </a:solidFill>
                </a:uFill>
              </a:rPr>
              <a:t>in the school office and provide an electronic copy to the webmaster to submit the documents within  the PTO or School Website .</a:t>
            </a:r>
            <a:r>
              <a:rPr lang="en-US" strike="sngStrike" dirty="0" smtClean="0"/>
              <a:t> </a:t>
            </a:r>
            <a:endParaRPr lang="en-US" strike="sngStrike" dirty="0" smtClean="0"/>
          </a:p>
          <a:p>
            <a:r>
              <a:rPr lang="en-US" dirty="0" smtClean="0"/>
              <a:t>Submit all unapproved minutes at the next general meeting for approval.</a:t>
            </a:r>
            <a:endParaRPr lang="en-US" dirty="0" smtClean="0"/>
          </a:p>
          <a:p>
            <a:r>
              <a:rPr lang="en-US" dirty="0" smtClean="0"/>
              <a:t>Be responsible for passing out the attendance sheet at all meetings. </a:t>
            </a:r>
          </a:p>
          <a:p>
            <a:r>
              <a:rPr lang="en-US" dirty="0" smtClean="0"/>
              <a:t>Shall be a chairperson of the nominating committee, except in the case where he/she will be running for office for the upcoming school year, at which time, the Board shall appoint an alternate chairperson. </a:t>
            </a:r>
          </a:p>
          <a:p>
            <a:r>
              <a:rPr lang="en-US" dirty="0" smtClean="0"/>
              <a:t>Distribute copies of the Bylaws to all members of the PTO. </a:t>
            </a:r>
          </a:p>
          <a:p>
            <a:r>
              <a:rPr lang="en-US" dirty="0" smtClean="0"/>
              <a:t>Maintain officer records with all correspondences and contacts made during the school year and  transfer this documentation to the incoming Secretary.</a:t>
            </a:r>
          </a:p>
          <a:p>
            <a:r>
              <a:rPr lang="en-US" dirty="0" smtClean="0"/>
              <a:t>Conduct training with the incoming Secretary.</a:t>
            </a:r>
            <a:endParaRPr lang="en-US" b="1" dirty="0" smtClean="0"/>
          </a:p>
          <a:p>
            <a:pPr algn="ctr">
              <a:buNone/>
            </a:pPr>
            <a:endParaRPr lang="en-US"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67494"/>
            <a:ext cx="8229600" cy="1005840"/>
          </a:xfrm>
        </p:spPr>
        <p:txBody>
          <a:bodyPr>
            <a:normAutofit fontScale="90000"/>
          </a:bodyPr>
          <a:lstStyle/>
          <a:p>
            <a:pPr algn="ctr"/>
            <a:r>
              <a:rPr lang="en-US" b="1" dirty="0" smtClean="0"/>
              <a:t>Article VII- Officer Duties</a:t>
            </a:r>
            <a:br>
              <a:rPr lang="en-US" b="1" dirty="0" smtClean="0"/>
            </a:br>
            <a:r>
              <a:rPr lang="en-US" b="1" dirty="0" smtClean="0"/>
              <a:t>Treasurer</a:t>
            </a:r>
            <a:endParaRPr lang="en-US" dirty="0"/>
          </a:p>
        </p:txBody>
      </p:sp>
      <p:sp>
        <p:nvSpPr>
          <p:cNvPr id="2" name="Content Placeholder 1"/>
          <p:cNvSpPr>
            <a:spLocks noGrp="1"/>
          </p:cNvSpPr>
          <p:nvPr>
            <p:ph idx="1"/>
          </p:nvPr>
        </p:nvSpPr>
        <p:spPr>
          <a:xfrm>
            <a:off x="457200" y="1371600"/>
            <a:ext cx="8229600" cy="5083208"/>
          </a:xfrm>
        </p:spPr>
        <p:txBody>
          <a:bodyPr>
            <a:normAutofit fontScale="47500" lnSpcReduction="20000"/>
          </a:bodyPr>
          <a:lstStyle/>
          <a:p>
            <a:endParaRPr lang="en-US" dirty="0" smtClean="0"/>
          </a:p>
          <a:p>
            <a:r>
              <a:rPr lang="en-US" dirty="0" smtClean="0"/>
              <a:t>P</a:t>
            </a:r>
            <a:r>
              <a:rPr lang="en-US" sz="3400" dirty="0" smtClean="0"/>
              <a:t>repare the PTO school year budget as approved by the Board and                           present it to them for changes and updates prior to presenting at the first general membership meeting of the school year.</a:t>
            </a:r>
          </a:p>
          <a:p>
            <a:r>
              <a:rPr lang="en-US" sz="3400" dirty="0" smtClean="0"/>
              <a:t>Maintain all financial records of the PTO.  PTO President to be a backup in cases where the treasurer is not present. </a:t>
            </a:r>
          </a:p>
          <a:p>
            <a:r>
              <a:rPr lang="en-US" sz="3400" dirty="0" smtClean="0"/>
              <a:t>Send a copy of the financial standings to the President </a:t>
            </a:r>
            <a:r>
              <a:rPr lang="en-US" sz="3400" dirty="0" smtClean="0">
                <a:uFill>
                  <a:solidFill>
                    <a:srgbClr val="FFFF00"/>
                  </a:solidFill>
                </a:uFill>
              </a:rPr>
              <a:t>one week prior to the PTO meeting.  </a:t>
            </a:r>
            <a:r>
              <a:rPr lang="en-US" sz="3400" dirty="0" smtClean="0"/>
              <a:t>President to review prior to meeting for any questions that may arise if the treasurer is unable to attend.</a:t>
            </a:r>
          </a:p>
          <a:p>
            <a:r>
              <a:rPr lang="en-US" sz="3400" dirty="0" smtClean="0"/>
              <a:t>Report on the financial standing of the PTO and provide written copies                             to each member at each general membership meeting.   Post to PTO website </a:t>
            </a:r>
            <a:r>
              <a:rPr lang="en-US" sz="3400" dirty="0" smtClean="0">
                <a:uFill>
                  <a:solidFill>
                    <a:srgbClr val="FFFF00"/>
                  </a:solidFill>
                </a:uFill>
              </a:rPr>
              <a:t>within one week prior to the meeting.</a:t>
            </a:r>
            <a:endParaRPr lang="en-US" sz="3400" dirty="0" smtClean="0"/>
          </a:p>
          <a:p>
            <a:r>
              <a:rPr lang="en-US" sz="3400" dirty="0" smtClean="0"/>
              <a:t>Collect and distribute funds pertaining to the PTO.   </a:t>
            </a:r>
            <a:r>
              <a:rPr lang="en-US" sz="3400" dirty="0" smtClean="0">
                <a:uFill>
                  <a:solidFill>
                    <a:srgbClr val="FFFF00"/>
                  </a:solidFill>
                </a:uFill>
              </a:rPr>
              <a:t>President to serve as a backup if Treasurer is unavailable</a:t>
            </a:r>
            <a:r>
              <a:rPr lang="en-US" sz="3400" dirty="0" smtClean="0"/>
              <a:t>.</a:t>
            </a:r>
          </a:p>
          <a:p>
            <a:r>
              <a:rPr lang="en-US" sz="3400" dirty="0" smtClean="0"/>
              <a:t>Prepare and submit annual financial statements as required by state and federal authorities. </a:t>
            </a:r>
          </a:p>
          <a:p>
            <a:r>
              <a:rPr lang="en-US" sz="3400" dirty="0" smtClean="0"/>
              <a:t>Maintain officer records with all correspondence and contacts made during the school year and transfer this documentation to the incoming treasurer. </a:t>
            </a:r>
          </a:p>
          <a:p>
            <a:r>
              <a:rPr lang="en-US" sz="3400" dirty="0" smtClean="0"/>
              <a:t>Conduct officer training with the incoming treasurer. </a:t>
            </a:r>
          </a:p>
          <a:p>
            <a:r>
              <a:rPr lang="en-US" sz="3400" dirty="0" smtClean="0"/>
              <a:t>Shall be responsible for coordination with any outside accountant, auditor, or governmental entity for any audit or review.</a:t>
            </a:r>
            <a:endParaRPr lang="en-US" sz="3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67494"/>
            <a:ext cx="8229600" cy="1005840"/>
          </a:xfrm>
        </p:spPr>
        <p:txBody>
          <a:bodyPr/>
          <a:lstStyle/>
          <a:p>
            <a:pPr algn="ctr"/>
            <a:r>
              <a:rPr lang="en-US" b="1" dirty="0" smtClean="0"/>
              <a:t>Article VIII- Meetings</a:t>
            </a:r>
            <a:endParaRPr lang="en-US" dirty="0"/>
          </a:p>
        </p:txBody>
      </p:sp>
      <p:sp>
        <p:nvSpPr>
          <p:cNvPr id="2" name="Content Placeholder 1"/>
          <p:cNvSpPr>
            <a:spLocks noGrp="1"/>
          </p:cNvSpPr>
          <p:nvPr>
            <p:ph idx="1"/>
          </p:nvPr>
        </p:nvSpPr>
        <p:spPr/>
        <p:txBody>
          <a:bodyPr>
            <a:normAutofit fontScale="62500" lnSpcReduction="20000"/>
          </a:bodyPr>
          <a:lstStyle/>
          <a:p>
            <a:r>
              <a:rPr lang="en-US" dirty="0" smtClean="0"/>
              <a:t>Regularly scheduled meetings will be held within the first 2 weeks of each month, </a:t>
            </a:r>
            <a:r>
              <a:rPr lang="en-US" dirty="0" smtClean="0">
                <a:uFill>
                  <a:solidFill>
                    <a:srgbClr val="FFFF00"/>
                  </a:solidFill>
                </a:uFill>
              </a:rPr>
              <a:t>on a weekday for which has been voted on by the Board Members </a:t>
            </a:r>
            <a:r>
              <a:rPr lang="en-US" dirty="0" smtClean="0"/>
              <a:t>from September through May/June unless membership determines by vote that a meeting is not needed for a specific month.  Time will vary depending on school availability.</a:t>
            </a:r>
          </a:p>
          <a:p>
            <a:r>
              <a:rPr lang="en-US" dirty="0" smtClean="0"/>
              <a:t>A quorum must be present for business to take place.  A quorum constitutes a minimum of </a:t>
            </a:r>
            <a:r>
              <a:rPr lang="en-US" dirty="0" smtClean="0">
                <a:uFill>
                  <a:solidFill>
                    <a:srgbClr val="FFFF00"/>
                  </a:solidFill>
                </a:uFill>
              </a:rPr>
              <a:t>three</a:t>
            </a:r>
            <a:r>
              <a:rPr lang="en-US" dirty="0" smtClean="0"/>
              <a:t> officers, one of which must be the President or Vice President, and </a:t>
            </a:r>
            <a:r>
              <a:rPr lang="en-US" dirty="0" smtClean="0">
                <a:uFill>
                  <a:solidFill>
                    <a:srgbClr val="FFFF00"/>
                  </a:solidFill>
                </a:uFill>
              </a:rPr>
              <a:t>two of the five </a:t>
            </a:r>
            <a:r>
              <a:rPr lang="en-US" smtClean="0">
                <a:uFill>
                  <a:solidFill>
                    <a:srgbClr val="FFFF00"/>
                  </a:solidFill>
                </a:uFill>
              </a:rPr>
              <a:t>or more </a:t>
            </a:r>
            <a:r>
              <a:rPr lang="en-US" smtClean="0"/>
              <a:t>members</a:t>
            </a:r>
            <a:r>
              <a:rPr lang="en-US" dirty="0" smtClean="0"/>
              <a:t>.  </a:t>
            </a:r>
          </a:p>
          <a:p>
            <a:r>
              <a:rPr lang="en-US" dirty="0" smtClean="0"/>
              <a:t>All meetings will be conducted with Robert’s Rules of Order as a guideline. </a:t>
            </a:r>
          </a:p>
          <a:p>
            <a:r>
              <a:rPr lang="en-US" dirty="0" smtClean="0"/>
              <a:t>All PTO members present at meetings shall be eligible to vote.</a:t>
            </a:r>
          </a:p>
          <a:p>
            <a:r>
              <a:rPr lang="en-US" dirty="0" smtClean="0"/>
              <a:t>All PTO Board members shall be eligible to vote; with the exception of the President(s), who shall vote only in the event of a tie.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005840"/>
          </a:xfrm>
        </p:spPr>
        <p:txBody>
          <a:bodyPr/>
          <a:lstStyle/>
          <a:p>
            <a:pPr algn="ctr"/>
            <a:r>
              <a:rPr lang="en-US" b="1" dirty="0" smtClean="0"/>
              <a:t>Article IX- Finances</a:t>
            </a:r>
            <a:endParaRPr lang="en-US" dirty="0"/>
          </a:p>
        </p:txBody>
      </p:sp>
      <p:sp>
        <p:nvSpPr>
          <p:cNvPr id="2" name="Content Placeholder 1"/>
          <p:cNvSpPr>
            <a:spLocks noGrp="1"/>
          </p:cNvSpPr>
          <p:nvPr>
            <p:ph idx="1"/>
          </p:nvPr>
        </p:nvSpPr>
        <p:spPr>
          <a:xfrm>
            <a:off x="152400" y="990600"/>
            <a:ext cx="8686800" cy="5715000"/>
          </a:xfrm>
        </p:spPr>
        <p:txBody>
          <a:bodyPr>
            <a:noAutofit/>
          </a:bodyPr>
          <a:lstStyle/>
          <a:p>
            <a:r>
              <a:rPr lang="en-US" sz="1300" dirty="0" smtClean="0"/>
              <a:t>Funds raised by the PTO will be recorded Treasurer and deposited into the Margaret </a:t>
            </a:r>
            <a:r>
              <a:rPr lang="en-US" sz="1300" dirty="0" err="1" smtClean="0"/>
              <a:t>Susick</a:t>
            </a:r>
            <a:r>
              <a:rPr lang="en-US" sz="1300" dirty="0" smtClean="0"/>
              <a:t> PTO account by the Treasurer or Signee on file at the financial institute. </a:t>
            </a:r>
          </a:p>
          <a:p>
            <a:r>
              <a:rPr lang="en-US" sz="1300" dirty="0" smtClean="0"/>
              <a:t>A general membership vote will be required on amounts to be spent in excess of $500.00 (five hundred dollars).  Expenditures under $500.00 (five hundred dollars), emergency expenditures, or expenditures involving legal matters concerning the organization shall be at the discretion of the board </a:t>
            </a:r>
            <a:r>
              <a:rPr lang="en-US" sz="1300" dirty="0" smtClean="0">
                <a:uFill>
                  <a:solidFill>
                    <a:srgbClr val="FFFF00"/>
                  </a:solidFill>
                </a:uFill>
              </a:rPr>
              <a:t>members</a:t>
            </a:r>
            <a:r>
              <a:rPr lang="en-US" sz="1300" dirty="0" smtClean="0"/>
              <a:t>. </a:t>
            </a:r>
          </a:p>
          <a:p>
            <a:r>
              <a:rPr lang="en-US" sz="1300" dirty="0" smtClean="0"/>
              <a:t>A Funds Requisition form must be submitted along with appropriate receipts attached within sixty days of event for an individual to receive reimbursement. Reimbursement to any member or vendor shall be made within two weeks of submission of Funds reimbursement form(s).  Payment to any vendor must be paid within 2 week of receipt or invoice.</a:t>
            </a:r>
          </a:p>
          <a:p>
            <a:r>
              <a:rPr lang="en-US" sz="1300" dirty="0" smtClean="0"/>
              <a:t>Any request for funding from the PTO should be “made in person” at a general membership meeting or be presented in writing to include the amount of funds requested, the purpose and the date needed.  If funds requested are over $500, discussion will take place and the issue will be placed on the agenda for a vote at the next monthly meeting.  Corresponding receipts or invoices must be submitted to the Treasurer to reconcile funds allocated. There will be no exceptions. </a:t>
            </a:r>
          </a:p>
          <a:p>
            <a:r>
              <a:rPr lang="en-US" sz="1300" dirty="0" smtClean="0"/>
              <a:t>The banking institute requires one signature however at the discretion of the board, one or two of the following officers is required to issue a check; President, Vice President, Secretary and Treasurer.  This will be vote</a:t>
            </a:r>
            <a:r>
              <a:rPr lang="en-US" sz="1300" dirty="0" smtClean="0">
                <a:uFill>
                  <a:solidFill>
                    <a:srgbClr val="FFFF00"/>
                  </a:solidFill>
                </a:uFill>
              </a:rPr>
              <a:t>d</a:t>
            </a:r>
            <a:r>
              <a:rPr lang="en-US" sz="1300" dirty="0" smtClean="0"/>
              <a:t> on at the beginning of each year. </a:t>
            </a:r>
          </a:p>
          <a:p>
            <a:r>
              <a:rPr lang="en-US" sz="1300" dirty="0" smtClean="0"/>
              <a:t>A minimum balance of $3,000.00 (three thousand dollars) must be left in the budget at the end of the school year to provide start-up funds for the following school year.   Funds in excess of $3,000.00 (three thousand dollars) at the end of the school year must be designated for a specific purpose to be disbursed the following school year. </a:t>
            </a:r>
          </a:p>
          <a:p>
            <a:r>
              <a:rPr lang="en-US" sz="1300" dirty="0" smtClean="0"/>
              <a:t>This organization shall maintain a tax-exempt status, as defined by Section 501(c)(3) of the Internal Revenue Code </a:t>
            </a:r>
          </a:p>
          <a:p>
            <a:r>
              <a:rPr lang="en-US" sz="1300" dirty="0" smtClean="0"/>
              <a:t>The fiscal year end for this organization shall be recognized as May 31.</a:t>
            </a:r>
            <a:endParaRPr lang="en-US" sz="13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005840"/>
          </a:xfrm>
        </p:spPr>
        <p:txBody>
          <a:bodyPr/>
          <a:lstStyle/>
          <a:p>
            <a:pPr algn="ctr"/>
            <a:r>
              <a:rPr lang="en-US" b="1" dirty="0" smtClean="0"/>
              <a:t>Article X- Bylaw Amendment</a:t>
            </a:r>
            <a:endParaRPr lang="en-US" dirty="0"/>
          </a:p>
        </p:txBody>
      </p:sp>
      <p:sp>
        <p:nvSpPr>
          <p:cNvPr id="2" name="Content Placeholder 1"/>
          <p:cNvSpPr>
            <a:spLocks noGrp="1"/>
          </p:cNvSpPr>
          <p:nvPr>
            <p:ph idx="1"/>
          </p:nvPr>
        </p:nvSpPr>
        <p:spPr>
          <a:xfrm>
            <a:off x="152400" y="1219200"/>
            <a:ext cx="8686800" cy="5334000"/>
          </a:xfrm>
        </p:spPr>
        <p:txBody>
          <a:bodyPr>
            <a:noAutofit/>
          </a:bodyPr>
          <a:lstStyle/>
          <a:p>
            <a:endParaRPr lang="en-US" sz="2800" dirty="0" smtClean="0"/>
          </a:p>
          <a:p>
            <a:r>
              <a:rPr lang="en-US" sz="2800" dirty="0" smtClean="0"/>
              <a:t>The Bylaws may be amended by a 2/3 majority vote of all members present at any regularly scheduled general membership meeting, as outlined in Article VII; Section B, provided notice in writing of the proposed amendment is filed with Secretary and is presented at the monthly general membership meeting preceding the one in which the amendment is to be voted on.</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005840"/>
          </a:xfrm>
        </p:spPr>
        <p:txBody>
          <a:bodyPr/>
          <a:lstStyle/>
          <a:p>
            <a:pPr algn="ctr"/>
            <a:r>
              <a:rPr lang="en-US" b="1" dirty="0" smtClean="0"/>
              <a:t>Article XI- Dissolution</a:t>
            </a:r>
            <a:endParaRPr lang="en-US" dirty="0"/>
          </a:p>
        </p:txBody>
      </p:sp>
      <p:sp>
        <p:nvSpPr>
          <p:cNvPr id="2" name="Content Placeholder 1"/>
          <p:cNvSpPr>
            <a:spLocks noGrp="1"/>
          </p:cNvSpPr>
          <p:nvPr>
            <p:ph idx="1"/>
          </p:nvPr>
        </p:nvSpPr>
        <p:spPr>
          <a:xfrm>
            <a:off x="152400" y="1219200"/>
            <a:ext cx="8686800" cy="5334000"/>
          </a:xfrm>
        </p:spPr>
        <p:txBody>
          <a:bodyPr>
            <a:noAutofit/>
          </a:bodyPr>
          <a:lstStyle/>
          <a:p>
            <a:endParaRPr lang="en-US" sz="3200" dirty="0" smtClean="0"/>
          </a:p>
          <a:p>
            <a:endParaRPr lang="en-US" sz="3200" dirty="0" smtClean="0"/>
          </a:p>
          <a:p>
            <a:r>
              <a:rPr lang="en-US" sz="3200" dirty="0" smtClean="0"/>
              <a:t>In the event of the dissolution of this organization, the assets will be donated to </a:t>
            </a:r>
            <a:r>
              <a:rPr lang="en-US" sz="3200" dirty="0" err="1" smtClean="0"/>
              <a:t>Susick</a:t>
            </a:r>
            <a:r>
              <a:rPr lang="en-US" sz="3200" dirty="0" smtClean="0"/>
              <a:t> Elementary School in accordance of section 501(c)(3) of the Internal Revenue Code.</a:t>
            </a: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005840"/>
          </a:xfrm>
        </p:spPr>
        <p:txBody>
          <a:bodyPr/>
          <a:lstStyle/>
          <a:p>
            <a:pPr algn="ctr"/>
            <a:r>
              <a:rPr lang="en-US" b="1" dirty="0" smtClean="0"/>
              <a:t>Article XII- Ratification</a:t>
            </a:r>
            <a:endParaRPr lang="en-US" dirty="0"/>
          </a:p>
        </p:txBody>
      </p:sp>
      <p:sp>
        <p:nvSpPr>
          <p:cNvPr id="2" name="Content Placeholder 1"/>
          <p:cNvSpPr>
            <a:spLocks noGrp="1"/>
          </p:cNvSpPr>
          <p:nvPr>
            <p:ph idx="1"/>
          </p:nvPr>
        </p:nvSpPr>
        <p:spPr>
          <a:xfrm>
            <a:off x="152400" y="1219200"/>
            <a:ext cx="8686800" cy="5334000"/>
          </a:xfrm>
        </p:spPr>
        <p:txBody>
          <a:bodyPr>
            <a:noAutofit/>
          </a:bodyPr>
          <a:lstStyle/>
          <a:p>
            <a:endParaRPr lang="en-US" sz="2800" dirty="0" smtClean="0"/>
          </a:p>
          <a:p>
            <a:endParaRPr lang="en-US" sz="2800" dirty="0" smtClean="0"/>
          </a:p>
          <a:p>
            <a:r>
              <a:rPr lang="en-US" sz="2800" dirty="0" smtClean="0"/>
              <a:t>Upon Ratification of these Bylaws by a 2/3 majority vote of the membership present at a designated general membership meeting, as outlined in Article VII; Section B, they shall become valid and binding upon the members of the Margaret </a:t>
            </a:r>
            <a:r>
              <a:rPr lang="en-US" sz="2800" dirty="0" err="1" smtClean="0"/>
              <a:t>Susick</a:t>
            </a:r>
            <a:r>
              <a:rPr lang="en-US" sz="2800" dirty="0" smtClean="0"/>
              <a:t> Parent Teacher Organization.</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7494"/>
            <a:ext cx="8229600" cy="914400"/>
          </a:xfrm>
        </p:spPr>
        <p:txBody>
          <a:bodyPr>
            <a:normAutofit/>
          </a:bodyPr>
          <a:lstStyle/>
          <a:p>
            <a:pPr algn="ctr"/>
            <a:r>
              <a:rPr lang="en-US" dirty="0" smtClean="0"/>
              <a:t>Table of Contents</a:t>
            </a:r>
            <a:endParaRPr lang="en-US" dirty="0"/>
          </a:p>
        </p:txBody>
      </p:sp>
      <p:sp>
        <p:nvSpPr>
          <p:cNvPr id="5" name="Content Placeholder 4"/>
          <p:cNvSpPr>
            <a:spLocks noGrp="1"/>
          </p:cNvSpPr>
          <p:nvPr>
            <p:ph idx="1"/>
          </p:nvPr>
        </p:nvSpPr>
        <p:spPr>
          <a:xfrm>
            <a:off x="457200" y="1295400"/>
            <a:ext cx="8229600" cy="5212080"/>
          </a:xfrm>
        </p:spPr>
        <p:txBody>
          <a:bodyPr>
            <a:normAutofit fontScale="85000" lnSpcReduction="20000"/>
          </a:bodyPr>
          <a:lstStyle/>
          <a:p>
            <a:pPr algn="ctr">
              <a:buNone/>
            </a:pPr>
            <a:endParaRPr lang="en-US" b="1" dirty="0" smtClean="0"/>
          </a:p>
          <a:p>
            <a:r>
              <a:rPr lang="en-US" dirty="0" smtClean="0"/>
              <a:t>Article I – Name of Organization</a:t>
            </a:r>
          </a:p>
          <a:p>
            <a:r>
              <a:rPr lang="en-US" dirty="0" smtClean="0"/>
              <a:t> Article II – Purpose</a:t>
            </a:r>
          </a:p>
          <a:p>
            <a:r>
              <a:rPr lang="en-US" dirty="0" smtClean="0"/>
              <a:t>Article III- Policies</a:t>
            </a:r>
          </a:p>
          <a:p>
            <a:r>
              <a:rPr lang="en-US" dirty="0" smtClean="0"/>
              <a:t>Article IV- Membership</a:t>
            </a:r>
          </a:p>
          <a:p>
            <a:r>
              <a:rPr lang="en-US" dirty="0" smtClean="0"/>
              <a:t>Article V- Officer Elections</a:t>
            </a:r>
          </a:p>
          <a:p>
            <a:r>
              <a:rPr lang="en-US" dirty="0" smtClean="0"/>
              <a:t>Article VI- Committees</a:t>
            </a:r>
          </a:p>
          <a:p>
            <a:r>
              <a:rPr lang="en-US" dirty="0" smtClean="0"/>
              <a:t>Article VII- Officer Duties</a:t>
            </a:r>
          </a:p>
          <a:p>
            <a:r>
              <a:rPr lang="en-US" dirty="0" smtClean="0"/>
              <a:t>Article VIII- Meetings</a:t>
            </a:r>
          </a:p>
          <a:p>
            <a:r>
              <a:rPr lang="en-US" dirty="0" smtClean="0"/>
              <a:t>Article IX- Finance</a:t>
            </a:r>
          </a:p>
          <a:p>
            <a:r>
              <a:rPr lang="en-US" dirty="0" smtClean="0"/>
              <a:t>Article X- Amendments to the Bylaws</a:t>
            </a:r>
          </a:p>
          <a:p>
            <a:r>
              <a:rPr lang="en-US" dirty="0" smtClean="0"/>
              <a:t>Article XI- Dissolution</a:t>
            </a:r>
          </a:p>
          <a:p>
            <a:r>
              <a:rPr lang="en-US" dirty="0" smtClean="0"/>
              <a:t>Article XII- Ratification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7494"/>
            <a:ext cx="8229600" cy="1005840"/>
          </a:xfrm>
        </p:spPr>
        <p:txBody>
          <a:bodyPr>
            <a:normAutofit fontScale="90000"/>
          </a:bodyPr>
          <a:lstStyle/>
          <a:p>
            <a:pPr algn="ctr"/>
            <a:r>
              <a:rPr lang="en-US" b="1" dirty="0" smtClean="0"/>
              <a:t>Article I- Name of Organization</a:t>
            </a:r>
            <a:endParaRPr lang="en-US" dirty="0"/>
          </a:p>
        </p:txBody>
      </p:sp>
      <p:sp>
        <p:nvSpPr>
          <p:cNvPr id="5" name="Content Placeholder 4"/>
          <p:cNvSpPr>
            <a:spLocks noGrp="1"/>
          </p:cNvSpPr>
          <p:nvPr>
            <p:ph idx="1"/>
          </p:nvPr>
        </p:nvSpPr>
        <p:spPr>
          <a:xfrm>
            <a:off x="457200" y="1371600"/>
            <a:ext cx="8229600" cy="5120640"/>
          </a:xfrm>
        </p:spPr>
        <p:txBody>
          <a:bodyPr/>
          <a:lstStyle/>
          <a:p>
            <a:pPr algn="ctr">
              <a:buNone/>
            </a:pPr>
            <a:endParaRPr lang="en-US" b="1" dirty="0" smtClean="0"/>
          </a:p>
          <a:p>
            <a:pPr algn="ctr">
              <a:buNone/>
            </a:pPr>
            <a:endParaRPr lang="en-US" b="1" dirty="0" smtClean="0"/>
          </a:p>
          <a:p>
            <a:pPr algn="ctr">
              <a:buNone/>
            </a:pPr>
            <a:endParaRPr lang="en-US" b="1" dirty="0" smtClean="0"/>
          </a:p>
          <a:p>
            <a:r>
              <a:rPr lang="en-US" dirty="0" smtClean="0"/>
              <a:t>Margaret </a:t>
            </a:r>
            <a:r>
              <a:rPr lang="en-US" dirty="0" err="1" smtClean="0"/>
              <a:t>Susick</a:t>
            </a:r>
            <a:r>
              <a:rPr lang="en-US" dirty="0" smtClean="0"/>
              <a:t> Parent Teacher Organization (PTO)  shall be the official name of the organization.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7494"/>
            <a:ext cx="8229600" cy="1005840"/>
          </a:xfrm>
        </p:spPr>
        <p:txBody>
          <a:bodyPr>
            <a:normAutofit/>
          </a:bodyPr>
          <a:lstStyle/>
          <a:p>
            <a:pPr algn="ctr"/>
            <a:r>
              <a:rPr lang="en-US" b="1" dirty="0" smtClean="0"/>
              <a:t>Article II- Purpose</a:t>
            </a:r>
            <a:endParaRPr lang="en-US" dirty="0"/>
          </a:p>
        </p:txBody>
      </p:sp>
      <p:sp>
        <p:nvSpPr>
          <p:cNvPr id="5" name="Content Placeholder 4"/>
          <p:cNvSpPr>
            <a:spLocks noGrp="1"/>
          </p:cNvSpPr>
          <p:nvPr>
            <p:ph idx="1"/>
          </p:nvPr>
        </p:nvSpPr>
        <p:spPr>
          <a:xfrm>
            <a:off x="457200" y="1219200"/>
            <a:ext cx="8229600" cy="5235608"/>
          </a:xfrm>
        </p:spPr>
        <p:txBody>
          <a:bodyPr>
            <a:normAutofit fontScale="85000" lnSpcReduction="20000"/>
          </a:bodyPr>
          <a:lstStyle/>
          <a:p>
            <a:r>
              <a:rPr lang="en-US" dirty="0" smtClean="0"/>
              <a:t>Encourage parents to assist the school</a:t>
            </a:r>
          </a:p>
          <a:p>
            <a:r>
              <a:rPr lang="en-US" dirty="0" smtClean="0"/>
              <a:t>Provide social activities, as deemed necessary</a:t>
            </a:r>
          </a:p>
          <a:p>
            <a:r>
              <a:rPr lang="en-US" dirty="0" smtClean="0"/>
              <a:t>Facilitate better communication and understanding between the school, parents and the community</a:t>
            </a:r>
          </a:p>
          <a:p>
            <a:r>
              <a:rPr lang="en-US" dirty="0" smtClean="0"/>
              <a:t>The Margaret </a:t>
            </a:r>
            <a:r>
              <a:rPr lang="en-US" dirty="0" err="1" smtClean="0"/>
              <a:t>Susick</a:t>
            </a:r>
            <a:r>
              <a:rPr lang="en-US" dirty="0" smtClean="0"/>
              <a:t> PTO is established to aid in the enrichment of </a:t>
            </a:r>
            <a:r>
              <a:rPr lang="en-US" dirty="0" err="1" smtClean="0"/>
              <a:t>Susick</a:t>
            </a:r>
            <a:r>
              <a:rPr lang="en-US" dirty="0" smtClean="0"/>
              <a:t> Elementary School’s educational programs by providing funds to be used for acquisition of:</a:t>
            </a:r>
          </a:p>
          <a:p>
            <a:pPr lvl="1"/>
            <a:r>
              <a:rPr lang="en-US" dirty="0" smtClean="0"/>
              <a:t>Additional equipment </a:t>
            </a:r>
            <a:r>
              <a:rPr lang="en-US" sz="1900" dirty="0" smtClean="0"/>
              <a:t>(classroom, office, outdoor, etc)</a:t>
            </a:r>
          </a:p>
          <a:p>
            <a:pPr lvl="1"/>
            <a:r>
              <a:rPr lang="en-US" dirty="0" smtClean="0"/>
              <a:t>Supplies </a:t>
            </a:r>
            <a:r>
              <a:rPr lang="en-US" sz="1600" dirty="0" smtClean="0"/>
              <a:t>(The Board retains the right to allocate funds for the purchase of equipment, materials, or services other than those requested by the teachers and/or staff.  Durable materials purchased by the PTO for classroom use will be considered property of </a:t>
            </a:r>
            <a:r>
              <a:rPr lang="en-US" sz="1600" dirty="0" err="1" smtClean="0"/>
              <a:t>Susick</a:t>
            </a:r>
            <a:r>
              <a:rPr lang="en-US" sz="1600" dirty="0" smtClean="0"/>
              <a:t> Elementary School this includes supplies for classroom, office, outdoor, etc)</a:t>
            </a:r>
            <a:endParaRPr lang="en-US" sz="1500" dirty="0" smtClean="0"/>
          </a:p>
          <a:p>
            <a:pPr lvl="1"/>
            <a:r>
              <a:rPr lang="en-US" dirty="0" smtClean="0"/>
              <a:t>Services and Assemblies </a:t>
            </a:r>
            <a:r>
              <a:rPr lang="en-US" sz="1500" dirty="0" smtClean="0"/>
              <a:t>(not provided by the Warren Consolidated School District)</a:t>
            </a:r>
          </a:p>
          <a:p>
            <a:pPr lvl="1"/>
            <a:endParaRPr lang="en-US" sz="15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7494"/>
            <a:ext cx="8229600" cy="1005840"/>
          </a:xfrm>
        </p:spPr>
        <p:txBody>
          <a:bodyPr>
            <a:normAutofit/>
          </a:bodyPr>
          <a:lstStyle/>
          <a:p>
            <a:pPr algn="ctr"/>
            <a:r>
              <a:rPr lang="en-US" b="1" dirty="0" smtClean="0"/>
              <a:t>Article III- Policies</a:t>
            </a:r>
            <a:endParaRPr lang="en-US" dirty="0"/>
          </a:p>
        </p:txBody>
      </p:sp>
      <p:sp>
        <p:nvSpPr>
          <p:cNvPr id="5" name="Content Placeholder 4"/>
          <p:cNvSpPr>
            <a:spLocks noGrp="1"/>
          </p:cNvSpPr>
          <p:nvPr>
            <p:ph idx="1"/>
          </p:nvPr>
        </p:nvSpPr>
        <p:spPr>
          <a:xfrm>
            <a:off x="457200" y="1295400"/>
            <a:ext cx="8229600" cy="5159408"/>
          </a:xfrm>
        </p:spPr>
        <p:txBody>
          <a:bodyPr/>
          <a:lstStyle/>
          <a:p>
            <a:pPr algn="ctr">
              <a:buNone/>
            </a:pPr>
            <a:endParaRPr lang="en-US" b="1" dirty="0" smtClean="0"/>
          </a:p>
          <a:p>
            <a:endParaRPr lang="en-US" dirty="0" smtClean="0"/>
          </a:p>
          <a:p>
            <a:r>
              <a:rPr lang="en-US" dirty="0" smtClean="0"/>
              <a:t>This organization shall not endorse a political candidate or party. </a:t>
            </a:r>
          </a:p>
          <a:p>
            <a:r>
              <a:rPr lang="en-US" dirty="0" smtClean="0">
                <a:uFill>
                  <a:solidFill>
                    <a:srgbClr val="FFFF00"/>
                  </a:solidFill>
                </a:uFill>
              </a:rPr>
              <a:t>No profits shall proceed to any officer or member of this organization</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7494"/>
            <a:ext cx="8229600" cy="1005840"/>
          </a:xfrm>
        </p:spPr>
        <p:txBody>
          <a:bodyPr>
            <a:normAutofit/>
          </a:bodyPr>
          <a:lstStyle/>
          <a:p>
            <a:pPr algn="ctr"/>
            <a:r>
              <a:rPr lang="en-US" b="1" dirty="0" smtClean="0"/>
              <a:t>Article IV- Membership</a:t>
            </a:r>
            <a:endParaRPr lang="en-US" dirty="0"/>
          </a:p>
        </p:txBody>
      </p:sp>
      <p:sp>
        <p:nvSpPr>
          <p:cNvPr id="5" name="Content Placeholder 4"/>
          <p:cNvSpPr>
            <a:spLocks noGrp="1"/>
          </p:cNvSpPr>
          <p:nvPr>
            <p:ph idx="1"/>
          </p:nvPr>
        </p:nvSpPr>
        <p:spPr>
          <a:xfrm>
            <a:off x="457200" y="1295400"/>
            <a:ext cx="8229600" cy="5159408"/>
          </a:xfrm>
        </p:spPr>
        <p:txBody>
          <a:bodyPr>
            <a:normAutofit/>
          </a:bodyPr>
          <a:lstStyle/>
          <a:p>
            <a:endParaRPr lang="en-US" dirty="0" smtClean="0"/>
          </a:p>
          <a:p>
            <a:endParaRPr lang="en-US" dirty="0" smtClean="0"/>
          </a:p>
          <a:p>
            <a:r>
              <a:rPr lang="en-US" dirty="0" smtClean="0"/>
              <a:t>Membership in this organization is open to all faculty, parents and legal guardians of students attending </a:t>
            </a:r>
            <a:r>
              <a:rPr lang="en-US" dirty="0" err="1" smtClean="0"/>
              <a:t>Susick</a:t>
            </a:r>
            <a:r>
              <a:rPr lang="en-US" dirty="0" smtClean="0"/>
              <a:t> Elementary School who agree to abide by the rules and regulations described in the bylaws of this organization.</a:t>
            </a:r>
          </a:p>
          <a:p>
            <a:r>
              <a:rPr lang="en-US" dirty="0" smtClean="0"/>
              <a:t>There will be no membership fee.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7494"/>
            <a:ext cx="8229600" cy="1005840"/>
          </a:xfrm>
        </p:spPr>
        <p:txBody>
          <a:bodyPr>
            <a:normAutofit/>
          </a:bodyPr>
          <a:lstStyle/>
          <a:p>
            <a:pPr algn="ctr"/>
            <a:r>
              <a:rPr lang="en-US" b="1" dirty="0" smtClean="0"/>
              <a:t>Article V- Officer Elections</a:t>
            </a:r>
            <a:endParaRPr lang="en-US" dirty="0"/>
          </a:p>
        </p:txBody>
      </p:sp>
      <p:sp>
        <p:nvSpPr>
          <p:cNvPr id="5" name="Content Placeholder 4"/>
          <p:cNvSpPr>
            <a:spLocks noGrp="1"/>
          </p:cNvSpPr>
          <p:nvPr>
            <p:ph idx="1"/>
          </p:nvPr>
        </p:nvSpPr>
        <p:spPr>
          <a:xfrm>
            <a:off x="457200" y="1143000"/>
            <a:ext cx="8229600" cy="5311808"/>
          </a:xfrm>
        </p:spPr>
        <p:txBody>
          <a:bodyPr>
            <a:normAutofit fontScale="55000" lnSpcReduction="20000"/>
          </a:bodyPr>
          <a:lstStyle/>
          <a:p>
            <a:pPr algn="ctr">
              <a:buNone/>
            </a:pPr>
            <a:endParaRPr lang="en-US" b="1" dirty="0" smtClean="0"/>
          </a:p>
          <a:p>
            <a:r>
              <a:rPr lang="en-US" dirty="0" smtClean="0"/>
              <a:t>There shall be at least four officers elected by a majority vote as follows; President, Vice president, Secretary and Treasurer. </a:t>
            </a:r>
          </a:p>
          <a:p>
            <a:r>
              <a:rPr lang="en-US" dirty="0" smtClean="0"/>
              <a:t>There may be one or more persons elected to each position.   These elected officers shall be known as the “Board”.  </a:t>
            </a:r>
          </a:p>
          <a:p>
            <a:r>
              <a:rPr lang="en-US" dirty="0" smtClean="0"/>
              <a:t>Nominations of Board members shall begin at the regularly scheduled meeting </a:t>
            </a:r>
            <a:r>
              <a:rPr lang="en-US" dirty="0" smtClean="0">
                <a:uFill>
                  <a:solidFill>
                    <a:srgbClr val="FFFF00"/>
                  </a:solidFill>
                </a:uFill>
              </a:rPr>
              <a:t>in April.</a:t>
            </a:r>
          </a:p>
          <a:p>
            <a:r>
              <a:rPr lang="en-US" dirty="0" smtClean="0"/>
              <a:t>Election of Board members shall take place at the regularly scheduled meeting in May.</a:t>
            </a:r>
          </a:p>
          <a:p>
            <a:r>
              <a:rPr lang="en-US" dirty="0" smtClean="0"/>
              <a:t>The term of all officers shall be for one school year beginning at the first meeting following the election.  All officers shall be eligible for re-election and no officer may hold the same office for more than two consecutive terms, unless running un-opposed or if voted on by the membership in May.</a:t>
            </a:r>
          </a:p>
          <a:p>
            <a:r>
              <a:rPr lang="en-US" dirty="0" smtClean="0"/>
              <a:t>An officer may be removed from office upon petition and by majority vote at the next general meeting following the submission of the petition.</a:t>
            </a:r>
          </a:p>
          <a:p>
            <a:r>
              <a:rPr lang="en-US" dirty="0" smtClean="0"/>
              <a:t>The vacancy of an office position, with the exception of the president, may be filled by a candidate selected by the Board and by a majority vote of the membership.</a:t>
            </a:r>
          </a:p>
          <a:p>
            <a:r>
              <a:rPr lang="en-US" dirty="0" smtClean="0"/>
              <a:t>A vacant President position shall be filled by the Vice President as outlines in Article VII, section B; 2.</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7494"/>
            <a:ext cx="8229600" cy="1005840"/>
          </a:xfrm>
        </p:spPr>
        <p:txBody>
          <a:bodyPr>
            <a:normAutofit/>
          </a:bodyPr>
          <a:lstStyle/>
          <a:p>
            <a:pPr algn="ctr"/>
            <a:r>
              <a:rPr lang="en-US" b="1" dirty="0" smtClean="0"/>
              <a:t>Article VI- Committees</a:t>
            </a:r>
            <a:endParaRPr lang="en-US" dirty="0"/>
          </a:p>
        </p:txBody>
      </p:sp>
      <p:sp>
        <p:nvSpPr>
          <p:cNvPr id="5" name="Content Placeholder 4"/>
          <p:cNvSpPr>
            <a:spLocks noGrp="1"/>
          </p:cNvSpPr>
          <p:nvPr>
            <p:ph idx="1"/>
          </p:nvPr>
        </p:nvSpPr>
        <p:spPr/>
        <p:txBody>
          <a:bodyPr/>
          <a:lstStyle/>
          <a:p>
            <a:pPr algn="ctr">
              <a:buNone/>
            </a:pPr>
            <a:endParaRPr lang="en-US" b="1" dirty="0" smtClean="0"/>
          </a:p>
          <a:p>
            <a:r>
              <a:rPr lang="en-US" dirty="0" smtClean="0"/>
              <a:t>Other Committee chairpersons will be recruited and appointed by the Board to assist the officers during their activity process.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7494"/>
            <a:ext cx="8229600" cy="1005840"/>
          </a:xfrm>
        </p:spPr>
        <p:txBody>
          <a:bodyPr>
            <a:normAutofit fontScale="90000"/>
          </a:bodyPr>
          <a:lstStyle/>
          <a:p>
            <a:pPr algn="ctr"/>
            <a:r>
              <a:rPr lang="en-US" b="1" dirty="0" smtClean="0"/>
              <a:t>Article VII-  Officer Duties </a:t>
            </a:r>
            <a:br>
              <a:rPr lang="en-US" b="1" dirty="0" smtClean="0"/>
            </a:br>
            <a:r>
              <a:rPr lang="en-US" b="1" dirty="0" smtClean="0"/>
              <a:t>President</a:t>
            </a:r>
            <a:endParaRPr lang="en-US" dirty="0"/>
          </a:p>
        </p:txBody>
      </p:sp>
      <p:sp>
        <p:nvSpPr>
          <p:cNvPr id="5" name="Content Placeholder 4"/>
          <p:cNvSpPr>
            <a:spLocks noGrp="1"/>
          </p:cNvSpPr>
          <p:nvPr>
            <p:ph idx="1"/>
          </p:nvPr>
        </p:nvSpPr>
        <p:spPr>
          <a:xfrm>
            <a:off x="457200" y="1524000"/>
            <a:ext cx="8229600" cy="4930808"/>
          </a:xfrm>
        </p:spPr>
        <p:txBody>
          <a:bodyPr>
            <a:normAutofit fontScale="55000" lnSpcReduction="20000"/>
          </a:bodyPr>
          <a:lstStyle/>
          <a:p>
            <a:pPr algn="ctr">
              <a:buNone/>
            </a:pPr>
            <a:endParaRPr lang="en-US" b="1" dirty="0" smtClean="0"/>
          </a:p>
          <a:p>
            <a:r>
              <a:rPr lang="en-US" dirty="0" smtClean="0"/>
              <a:t>Be responsible for conducting all meetings. </a:t>
            </a:r>
          </a:p>
          <a:p>
            <a:r>
              <a:rPr lang="en-US" dirty="0" smtClean="0"/>
              <a:t>Secure room and set up for all meetings. </a:t>
            </a:r>
            <a:endParaRPr lang="en-US" dirty="0" smtClean="0"/>
          </a:p>
          <a:p>
            <a:r>
              <a:rPr lang="en-US" dirty="0" smtClean="0"/>
              <a:t>Prepare the agenda for each monthly PTO Board Meeting</a:t>
            </a:r>
            <a:endParaRPr lang="en-US" dirty="0" smtClean="0"/>
          </a:p>
          <a:p>
            <a:r>
              <a:rPr lang="en-US" dirty="0" smtClean="0"/>
              <a:t>Be responsible for calling a Board meeting prior to the new school year to initiate plans for the year’s activities.</a:t>
            </a:r>
          </a:p>
          <a:p>
            <a:r>
              <a:rPr lang="en-US" dirty="0" smtClean="0"/>
              <a:t>Appoint necessary committee chairpersons as the need arises and communicate appropriately with these committees. </a:t>
            </a:r>
          </a:p>
          <a:p>
            <a:r>
              <a:rPr lang="en-US" dirty="0" smtClean="0"/>
              <a:t>Be responsible for or privy to coordination/planning of all activities of the PTO.</a:t>
            </a:r>
          </a:p>
          <a:p>
            <a:r>
              <a:rPr lang="en-US" dirty="0" smtClean="0"/>
              <a:t>Collect and distribute all funds including financial record keeping pertaining to the PTO if Treasurer is unavailable.</a:t>
            </a:r>
          </a:p>
          <a:p>
            <a:r>
              <a:rPr lang="en-US" dirty="0" smtClean="0"/>
              <a:t>Represent the membership at WCS and/or PTO sponsored events and/or meetings or appoint suitable representation in his/her absence.</a:t>
            </a:r>
          </a:p>
          <a:p>
            <a:r>
              <a:rPr lang="en-US" dirty="0" smtClean="0"/>
              <a:t>Maintain officer records with all correspondence and contacts made during the school year and transfer this documentation to the incoming President.</a:t>
            </a:r>
          </a:p>
          <a:p>
            <a:r>
              <a:rPr lang="en-US" dirty="0" smtClean="0"/>
              <a:t>Conduct officer training to the incoming President.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444</TotalTime>
  <Words>2034</Words>
  <Application>Microsoft Office PowerPoint</Application>
  <PresentationFormat>On-screen Show (4:3)</PresentationFormat>
  <Paragraphs>130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Verve</vt:lpstr>
      <vt:lpstr>Margaret Susick Elementary Parent Teacher Organization</vt:lpstr>
      <vt:lpstr>Table of Contents</vt:lpstr>
      <vt:lpstr>Article I- Name of Organization</vt:lpstr>
      <vt:lpstr>Article II- Purpose</vt:lpstr>
      <vt:lpstr>Article III- Policies</vt:lpstr>
      <vt:lpstr>Article IV- Membership</vt:lpstr>
      <vt:lpstr>Article V- Officer Elections</vt:lpstr>
      <vt:lpstr>Article VI- Committees</vt:lpstr>
      <vt:lpstr>Article VII-  Officer Duties  President</vt:lpstr>
      <vt:lpstr>Article VII- Officer Duties Vice President</vt:lpstr>
      <vt:lpstr>Article VII- Officer Duties Secretary</vt:lpstr>
      <vt:lpstr>Article VII- Officer Duties Treasurer</vt:lpstr>
      <vt:lpstr>Article VIII- Meetings</vt:lpstr>
      <vt:lpstr>Article IX- Finances</vt:lpstr>
      <vt:lpstr>Article X- Bylaw Amendment</vt:lpstr>
      <vt:lpstr>Article XI- Dissolution</vt:lpstr>
      <vt:lpstr>Article XII- Ratification</vt:lpstr>
    </vt:vector>
  </TitlesOfParts>
  <Company>CSC\GDLS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Margaret Susick Elementary Parent Teacher Organization</dc:title>
  <dc:creator>stonerm2</dc:creator>
  <cp:lastModifiedBy>stonerm2</cp:lastModifiedBy>
  <cp:revision>60</cp:revision>
  <dcterms:created xsi:type="dcterms:W3CDTF">2010-12-02T14:21:27Z</dcterms:created>
  <dcterms:modified xsi:type="dcterms:W3CDTF">2012-08-14T12:25:22Z</dcterms:modified>
</cp:coreProperties>
</file>